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7" r:id="rId2"/>
    <p:sldId id="298" r:id="rId3"/>
    <p:sldId id="299" r:id="rId4"/>
    <p:sldId id="300" r:id="rId5"/>
    <p:sldId id="315" r:id="rId6"/>
    <p:sldId id="314" r:id="rId7"/>
    <p:sldId id="313" r:id="rId8"/>
    <p:sldId id="312" r:id="rId9"/>
    <p:sldId id="311" r:id="rId10"/>
    <p:sldId id="310" r:id="rId11"/>
    <p:sldId id="308" r:id="rId12"/>
    <p:sldId id="307" r:id="rId13"/>
    <p:sldId id="306" r:id="rId14"/>
    <p:sldId id="305" r:id="rId15"/>
    <p:sldId id="304" r:id="rId16"/>
    <p:sldId id="303" r:id="rId17"/>
    <p:sldId id="302" r:id="rId18"/>
    <p:sldId id="301" r:id="rId19"/>
    <p:sldId id="297" r:id="rId20"/>
    <p:sldId id="296" r:id="rId21"/>
    <p:sldId id="295" r:id="rId22"/>
    <p:sldId id="294" r:id="rId23"/>
    <p:sldId id="293" r:id="rId24"/>
    <p:sldId id="292" r:id="rId25"/>
    <p:sldId id="291" r:id="rId26"/>
    <p:sldId id="290" r:id="rId27"/>
    <p:sldId id="289" r:id="rId28"/>
    <p:sldId id="288" r:id="rId29"/>
    <p:sldId id="287" r:id="rId30"/>
    <p:sldId id="258" r:id="rId31"/>
    <p:sldId id="257" r:id="rId32"/>
    <p:sldId id="259" r:id="rId33"/>
    <p:sldId id="286" r:id="rId34"/>
    <p:sldId id="285" r:id="rId35"/>
    <p:sldId id="284" r:id="rId36"/>
    <p:sldId id="283" r:id="rId37"/>
    <p:sldId id="282" r:id="rId38"/>
    <p:sldId id="281" r:id="rId39"/>
    <p:sldId id="280" r:id="rId40"/>
    <p:sldId id="279" r:id="rId41"/>
    <p:sldId id="256" r:id="rId42"/>
    <p:sldId id="260" r:id="rId43"/>
    <p:sldId id="263" r:id="rId44"/>
    <p:sldId id="261" r:id="rId45"/>
    <p:sldId id="262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  <p:sldId id="273" r:id="rId55"/>
    <p:sldId id="274" r:id="rId56"/>
    <p:sldId id="275" r:id="rId57"/>
    <p:sldId id="309" r:id="rId58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3836"/>
  </p:normalViewPr>
  <p:slideViewPr>
    <p:cSldViewPr snapToGrid="0" snapToObjects="1">
      <p:cViewPr varScale="1">
        <p:scale>
          <a:sx n="48" d="100"/>
          <a:sy n="48" d="100"/>
        </p:scale>
        <p:origin x="19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561B-3380-536D-3856-5102399FF3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117084-F8C3-2A6D-2A4B-5B2CFCCB3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42D87-9E72-43B3-22C2-98182EA4D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04/07/2022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E043C-67E9-FFDE-7C25-25F1B8B76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1A15-DB8D-457D-EE70-E0E70307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60840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54DB-23D7-BB48-7333-C49CC4BD4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D053A-35EE-741D-463B-2E204756C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38B18-B994-F8C4-CF1B-A77434EB0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04/07/2022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B54DF-F8C3-0004-6EDE-E874168F3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E422A-E432-96CE-4D00-5E9C062DB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52133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A7BCF1-8B9E-A07B-DCFA-008D4471D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21522B-B8A2-7A55-8F17-2B0198EF4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C808E-16A8-F0D0-4C31-3FD1C1451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04/07/2022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205A3-61AA-1E24-925B-DDB486F3E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B48EE-1405-8692-60E9-D365135EF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7691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ACDC-51E0-ECB1-61EC-6A81BD47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9622C-832D-E8D9-E3BE-808DC4F82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B855C-7DA4-6998-BA1D-1CA956E0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04/07/2022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AFC78-99D8-C586-0663-7F0914B8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E8E24-5DAD-D407-D8B5-2CBE28C6F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8744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F95E-653A-EA48-DF38-6401D54C0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8D43C-413A-FF7E-E596-509FC9362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EC683-C383-A10E-BBB6-DB333BFE5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04/07/2022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99620-69BA-F7DB-5431-977DBEE72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D2202-D2DF-B57F-FF82-EB5971E2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09950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DAEC-D73D-AF15-A3B8-02B063ABA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68B8-8BA8-FA7D-F189-92014D9D5D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B28F1-AB8E-F515-4F21-2B77F0D9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E37F7-BBA0-664E-9ACF-225115A62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04/07/2022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9C526-A1AA-A6BA-5575-91AEC8704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9FF2A-E602-3E5E-01E9-9D707DC9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1004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78DA-0482-B212-EDD2-1DA9D14D9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73484-988E-5C5B-8006-EE5E63ABA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16F5F-9D34-2E90-7D5F-9C73EE481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4BB97-F4DC-E635-7FAD-3FAA4D4C3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30FE96-9956-5126-8D70-E99DAFA0C3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057688-2B95-0E66-C674-C449318AE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04/07/2022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29BF0-7DEE-8883-CB76-6E059B34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BADADD-DBE5-6AEF-61A5-B42D0951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91085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30724-63D9-8D98-162C-DFC1258B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359DE-AD1E-AACA-83DD-612144BEF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04/07/2022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46EA2-5FA4-9C7E-7B8B-0233545D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7366B2-629B-6BF6-BAAB-817ABAABA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80893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27F13-C490-A657-515A-831D0056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04/07/2022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21DEB1-08C7-1C56-FB45-92ACC48F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57FCE-3F7E-0C10-DEEF-EAEC916A3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78132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2585-EED4-737C-3935-CF67D978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7FCAF-B976-FDD5-1DB6-3F9EF478A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640EF-AD29-CD4F-A214-E40070A7C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CEF1C-B613-F07F-5C29-D607DCA8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04/07/2022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54ECD-EF15-8995-F370-3A54D438E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A8ACB-73E0-F2DC-C29D-95A55A79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1879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62856-AFDE-7C86-D24C-C487019D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CA6642-6E45-B035-0D4B-378E3B6AD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91198-3406-A626-A15D-B8F291588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12188-7090-F893-F988-AC1BFAA05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04/07/2022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A31FF-F3CF-8536-DE4E-B259C7BE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90F89-7513-3BB9-9A27-905B5EC17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2521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1CBA8E-881A-03F2-0394-3AA39886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F9F89-E25E-E5D1-7723-245C2FBAE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994CF-90BA-E987-DED1-0F70E8B1D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F8951-686D-3A4B-821F-E156A25BFD83}" type="datetimeFigureOut">
              <a:rPr lang="en-FR" smtClean="0"/>
              <a:t>04/07/2022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A224A-010B-3D3D-EDB5-B84CC6F27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44D82-8449-0058-CCB2-688B75930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1B132-6B03-C047-8C3F-47A8832E36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43125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 de texte 1">
            <a:extLst>
              <a:ext uri="{FF2B5EF4-FFF2-40B4-BE49-F238E27FC236}">
                <a16:creationId xmlns:a16="http://schemas.microsoft.com/office/drawing/2014/main" id="{A55AAF79-3AF3-DACE-5D43-38C85FBE8087}"/>
              </a:ext>
            </a:extLst>
          </p:cNvPr>
          <p:cNvSpPr txBox="1"/>
          <p:nvPr/>
        </p:nvSpPr>
        <p:spPr>
          <a:xfrm>
            <a:off x="1652588" y="3043082"/>
            <a:ext cx="8343900" cy="184435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3600" b="1" dirty="0">
                <a:ln>
                  <a:noFill/>
                </a:ln>
                <a:gradFill>
                  <a:gsLst>
                    <a:gs pos="0">
                      <a:srgbClr val="203864"/>
                    </a:gs>
                    <a:gs pos="50000">
                      <a:srgbClr val="4472C4"/>
                    </a:gs>
                    <a:gs pos="100000">
                      <a:srgbClr val="8FAADC"/>
                    </a:gs>
                  </a:gsLst>
                  <a:lin ang="5400000" scaled="0"/>
                </a:gra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 Administration des services sous Windows serveur (annuaire (LDAP), DOMAINE, DHCP, DNS) »</a:t>
            </a:r>
            <a:endParaRPr lang="en-FR" sz="1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396E64-5240-244F-E846-B42637B42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246"/>
            <a:ext cx="2333101" cy="130016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D886BF-6D07-2AE0-9EDD-BFADBEB77586}"/>
              </a:ext>
            </a:extLst>
          </p:cNvPr>
          <p:cNvSpPr txBox="1"/>
          <p:nvPr/>
        </p:nvSpPr>
        <p:spPr>
          <a:xfrm>
            <a:off x="8433153" y="542925"/>
            <a:ext cx="3669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latin typeface="ACADEMY ENGRAVED LET PLAIN:1.0" panose="02000000000000000000" pitchFamily="2" charset="0"/>
              </a:rPr>
              <a:t>Année scolaire :2021-2022</a:t>
            </a:r>
            <a:r>
              <a:rPr lang="en-FR" sz="2400" b="1" dirty="0">
                <a:effectLst/>
                <a:latin typeface="ACADEMY ENGRAVED LET PLAIN:1.0" panose="02000000000000000000" pitchFamily="2" charset="0"/>
              </a:rPr>
              <a:t> </a:t>
            </a:r>
            <a:endParaRPr lang="en-FR" sz="2400" b="1" dirty="0">
              <a:latin typeface="ACADEMY ENGRAVED LET PLAIN:1.0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E2261D-81DD-CF4A-9298-5E7EF2620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848" y="1160708"/>
            <a:ext cx="3819525" cy="2013585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7D6AFE-136B-4111-E115-EA596E6633EC}"/>
              </a:ext>
            </a:extLst>
          </p:cNvPr>
          <p:cNvSpPr txBox="1"/>
          <p:nvPr/>
        </p:nvSpPr>
        <p:spPr>
          <a:xfrm>
            <a:off x="9829801" y="4872038"/>
            <a:ext cx="2125903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/>
              <a:t>Réalisé par :</a:t>
            </a:r>
            <a:endParaRPr lang="en-FR" sz="2000" b="1" u="sng" dirty="0"/>
          </a:p>
          <a:p>
            <a:r>
              <a:rPr lang="fr-FR" b="1" dirty="0" err="1">
                <a:latin typeface="ACADEMY ENGRAVED LET PLAIN:1.0" panose="02000000000000000000" pitchFamily="2" charset="0"/>
              </a:rPr>
              <a:t>Abousbaa</a:t>
            </a:r>
            <a:r>
              <a:rPr lang="fr-FR" b="1" dirty="0">
                <a:latin typeface="ACADEMY ENGRAVED LET PLAIN:1.0" panose="02000000000000000000" pitchFamily="2" charset="0"/>
              </a:rPr>
              <a:t> Mouad</a:t>
            </a:r>
            <a:endParaRPr lang="en-FR" b="1" dirty="0">
              <a:latin typeface="ACADEMY ENGRAVED LET PLAIN:1.0" panose="02000000000000000000" pitchFamily="2" charset="0"/>
            </a:endParaRPr>
          </a:p>
          <a:p>
            <a:r>
              <a:rPr lang="fr-FR" b="1" dirty="0" err="1">
                <a:latin typeface="ACADEMY ENGRAVED LET PLAIN:1.0" panose="02000000000000000000" pitchFamily="2" charset="0"/>
              </a:rPr>
              <a:t>Jaouahar</a:t>
            </a:r>
            <a:r>
              <a:rPr lang="fr-FR" b="1" dirty="0">
                <a:latin typeface="ACADEMY ENGRAVED LET PLAIN:1.0" panose="02000000000000000000" pitchFamily="2" charset="0"/>
              </a:rPr>
              <a:t> Mohamed</a:t>
            </a:r>
            <a:endParaRPr lang="en-FR" b="1" dirty="0">
              <a:latin typeface="ACADEMY ENGRAVED LET PLAIN:1.0" panose="02000000000000000000" pitchFamily="2" charset="0"/>
            </a:endParaRPr>
          </a:p>
          <a:p>
            <a:r>
              <a:rPr lang="fr-FR" b="1" dirty="0" err="1">
                <a:latin typeface="ACADEMY ENGRAVED LET PLAIN:1.0" panose="02000000000000000000" pitchFamily="2" charset="0"/>
              </a:rPr>
              <a:t>Kiker</a:t>
            </a:r>
            <a:r>
              <a:rPr lang="fr-FR" b="1" dirty="0">
                <a:latin typeface="ACADEMY ENGRAVED LET PLAIN:1.0" panose="02000000000000000000" pitchFamily="2" charset="0"/>
              </a:rPr>
              <a:t> Reda</a:t>
            </a:r>
            <a:endParaRPr lang="en-FR" b="1" dirty="0">
              <a:latin typeface="ACADEMY ENGRAVED LET PLAIN:1.0" panose="02000000000000000000" pitchFamily="2" charset="0"/>
            </a:endParaRPr>
          </a:p>
          <a:p>
            <a:r>
              <a:rPr lang="fr-FR" b="1" dirty="0">
                <a:latin typeface="ACADEMY ENGRAVED LET PLAIN:1.0" panose="02000000000000000000" pitchFamily="2" charset="0"/>
              </a:rPr>
              <a:t>Lisser Oussama</a:t>
            </a:r>
            <a:endParaRPr lang="en-FR" b="1" dirty="0">
              <a:latin typeface="ACADEMY ENGRAVED LET PLAIN:1.0" panose="02000000000000000000" pitchFamily="2" charset="0"/>
            </a:endParaRPr>
          </a:p>
          <a:p>
            <a:r>
              <a:rPr lang="fr-FR" b="1" dirty="0" err="1">
                <a:latin typeface="ACADEMY ENGRAVED LET PLAIN:1.0" panose="02000000000000000000" pitchFamily="2" charset="0"/>
              </a:rPr>
              <a:t>Touil</a:t>
            </a:r>
            <a:r>
              <a:rPr lang="fr-FR" b="1" dirty="0">
                <a:latin typeface="ACADEMY ENGRAVED LET PLAIN:1.0" panose="02000000000000000000" pitchFamily="2" charset="0"/>
              </a:rPr>
              <a:t> Mohammed</a:t>
            </a:r>
            <a:endParaRPr lang="en-FR" b="1" dirty="0">
              <a:latin typeface="ACADEMY ENGRAVED LET PLAIN:1.0" panose="02000000000000000000" pitchFamily="2" charset="0"/>
            </a:endParaRPr>
          </a:p>
          <a:p>
            <a:r>
              <a:rPr lang="fr-FR" b="1" dirty="0">
                <a:latin typeface="ACADEMY ENGRAVED LET PLAIN:1.0" panose="02000000000000000000" pitchFamily="2" charset="0"/>
              </a:rPr>
              <a:t> </a:t>
            </a:r>
            <a:endParaRPr lang="en-FR" b="1" dirty="0">
              <a:latin typeface="ACADEMY ENGRAVED LET PLAIN:1.0" panose="02000000000000000000" pitchFamily="2" charset="0"/>
            </a:endParaRPr>
          </a:p>
          <a:p>
            <a:endParaRPr lang="en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089CB-B0C9-3CA9-9015-9B3D1E0CC3F0}"/>
              </a:ext>
            </a:extLst>
          </p:cNvPr>
          <p:cNvSpPr txBox="1"/>
          <p:nvPr/>
        </p:nvSpPr>
        <p:spPr>
          <a:xfrm>
            <a:off x="236296" y="5864620"/>
            <a:ext cx="322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u="sng" dirty="0"/>
              <a:t>Encadré par Mme Mounia Zaydi</a:t>
            </a:r>
          </a:p>
        </p:txBody>
      </p:sp>
    </p:spTree>
    <p:extLst>
      <p:ext uri="{BB962C8B-B14F-4D97-AF65-F5344CB8AC3E}">
        <p14:creationId xmlns:p14="http://schemas.microsoft.com/office/powerpoint/2010/main" val="2566437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5" y="582396"/>
            <a:ext cx="8512278" cy="248433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17250" y="213064"/>
            <a:ext cx="515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Ajouter</a:t>
            </a:r>
            <a:r>
              <a:rPr lang="en-US" b="1" dirty="0">
                <a:solidFill>
                  <a:schemeClr val="accent1"/>
                </a:solidFill>
              </a:rPr>
              <a:t> le </a:t>
            </a:r>
            <a:r>
              <a:rPr lang="en-US" b="1" dirty="0" err="1">
                <a:solidFill>
                  <a:schemeClr val="accent1"/>
                </a:solidFill>
              </a:rPr>
              <a:t>Serveur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dans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notre</a:t>
            </a:r>
            <a:r>
              <a:rPr lang="en-US" b="1" dirty="0">
                <a:solidFill>
                  <a:schemeClr val="accent1"/>
                </a:solidFill>
              </a:rPr>
              <a:t> active directory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5" y="3262328"/>
            <a:ext cx="5602653" cy="282775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940" y="3598736"/>
            <a:ext cx="5796073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75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2" y="222841"/>
            <a:ext cx="7392041" cy="1996613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066" y="1385455"/>
            <a:ext cx="8237934" cy="553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51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7" y="942110"/>
            <a:ext cx="9162472" cy="5203700"/>
          </a:xfrm>
        </p:spPr>
      </p:pic>
    </p:spTree>
    <p:extLst>
      <p:ext uri="{BB962C8B-B14F-4D97-AF65-F5344CB8AC3E}">
        <p14:creationId xmlns:p14="http://schemas.microsoft.com/office/powerpoint/2010/main" val="3724342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633491"/>
          </a:xfrm>
        </p:spPr>
        <p:txBody>
          <a:bodyPr/>
          <a:lstStyle/>
          <a:p>
            <a:r>
              <a:rPr lang="en-US" dirty="0"/>
              <a:t>Installation de </a:t>
            </a:r>
            <a:r>
              <a:rPr lang="en-US" dirty="0" err="1"/>
              <a:t>ldap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1748901"/>
            <a:ext cx="9144000" cy="4829451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48900"/>
            <a:ext cx="9144000" cy="475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81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43782" y="4460421"/>
            <a:ext cx="5672382" cy="2173889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66857" cy="4119239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45" y="2567568"/>
            <a:ext cx="6456219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7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99564" y="4863234"/>
            <a:ext cx="6474691" cy="1325563"/>
          </a:xfrm>
        </p:spPr>
        <p:txBody>
          <a:bodyPr>
            <a:normAutofit/>
          </a:bodyPr>
          <a:lstStyle/>
          <a:p>
            <a:r>
              <a:rPr lang="en-US" sz="2400" dirty="0"/>
              <a:t>L installation </a:t>
            </a:r>
            <a:r>
              <a:rPr lang="en-US" sz="2400" dirty="0" err="1"/>
              <a:t>va</a:t>
            </a:r>
            <a:r>
              <a:rPr lang="en-US" sz="2400" dirty="0"/>
              <a:t> se lancer </a:t>
            </a:r>
            <a:r>
              <a:rPr lang="en-US" dirty="0"/>
              <a:t>.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14" y="320095"/>
            <a:ext cx="7511869" cy="4351338"/>
          </a:xfrm>
        </p:spPr>
      </p:pic>
    </p:spTree>
    <p:extLst>
      <p:ext uri="{BB962C8B-B14F-4D97-AF65-F5344CB8AC3E}">
        <p14:creationId xmlns:p14="http://schemas.microsoft.com/office/powerpoint/2010/main" val="3081715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44510" y="512907"/>
            <a:ext cx="4832926" cy="2525857"/>
          </a:xfrm>
        </p:spPr>
        <p:txBody>
          <a:bodyPr>
            <a:normAutofit/>
          </a:bodyPr>
          <a:lstStyle/>
          <a:p>
            <a:r>
              <a:rPr lang="en-US" sz="3200" dirty="0" err="1"/>
              <a:t>Ainsi</a:t>
            </a:r>
            <a:r>
              <a:rPr lang="en-US" sz="3200" dirty="0"/>
              <a:t> , on </a:t>
            </a:r>
            <a:r>
              <a:rPr lang="en-US" sz="3200" dirty="0" err="1"/>
              <a:t>finit</a:t>
            </a:r>
            <a:r>
              <a:rPr lang="en-US" sz="3200" dirty="0"/>
              <a:t> </a:t>
            </a:r>
            <a:r>
              <a:rPr lang="en-US" sz="3200" dirty="0" err="1"/>
              <a:t>l’installation</a:t>
            </a:r>
            <a:r>
              <a:rPr lang="en-US" sz="3200" dirty="0"/>
              <a:t> de l Active Directory Lightweight Directory Services .</a:t>
            </a:r>
            <a:endParaRPr lang="fr-FR" sz="32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1" y="2392219"/>
            <a:ext cx="6936507" cy="4359563"/>
          </a:xfrm>
        </p:spPr>
      </p:pic>
    </p:spTree>
    <p:extLst>
      <p:ext uri="{BB962C8B-B14F-4D97-AF65-F5344CB8AC3E}">
        <p14:creationId xmlns:p14="http://schemas.microsoft.com/office/powerpoint/2010/main" val="1219183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5725" y="4910492"/>
            <a:ext cx="4731058" cy="1325563"/>
          </a:xfrm>
        </p:spPr>
        <p:txBody>
          <a:bodyPr>
            <a:normAutofit/>
          </a:bodyPr>
          <a:lstStyle/>
          <a:p>
            <a:r>
              <a:rPr lang="en-US" sz="2800" dirty="0"/>
              <a:t>On se </a:t>
            </a:r>
            <a:r>
              <a:rPr lang="en-US" sz="2800" dirty="0" err="1"/>
              <a:t>connecte</a:t>
            </a:r>
            <a:r>
              <a:rPr lang="en-US" sz="2800" dirty="0"/>
              <a:t> sur le path de LDAP </a:t>
            </a:r>
            <a:endParaRPr lang="fr-FR" sz="28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27" y="2915201"/>
            <a:ext cx="6110673" cy="3698034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4" y="267854"/>
            <a:ext cx="4517199" cy="342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6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ouvrant</a:t>
            </a:r>
            <a:r>
              <a:rPr lang="en-US" sz="3200" dirty="0"/>
              <a:t> Administrator Windows power shell , on </a:t>
            </a:r>
            <a:r>
              <a:rPr lang="en-US" sz="3200" dirty="0" err="1"/>
              <a:t>saisit</a:t>
            </a:r>
            <a:r>
              <a:rPr lang="en-US" sz="3200" dirty="0"/>
              <a:t> la </a:t>
            </a:r>
            <a:r>
              <a:rPr lang="en-US" sz="3200" dirty="0" err="1"/>
              <a:t>commande</a:t>
            </a:r>
            <a:r>
              <a:rPr lang="en-US" sz="3200" dirty="0"/>
              <a:t> </a:t>
            </a:r>
            <a:r>
              <a:rPr lang="en-US" sz="3200" dirty="0" err="1"/>
              <a:t>ldp</a:t>
            </a:r>
            <a:r>
              <a:rPr lang="en-US" sz="3200" dirty="0"/>
              <a:t> pour </a:t>
            </a:r>
            <a:r>
              <a:rPr lang="en-US" sz="3200" dirty="0" err="1"/>
              <a:t>s’assurer</a:t>
            </a:r>
            <a:r>
              <a:rPr lang="en-US" sz="3200" dirty="0"/>
              <a:t> </a:t>
            </a:r>
            <a:endParaRPr lang="fr-FR" sz="3200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34" y="1690688"/>
            <a:ext cx="8300620" cy="4623372"/>
          </a:xfrm>
        </p:spPr>
      </p:pic>
    </p:spTree>
    <p:extLst>
      <p:ext uri="{BB962C8B-B14F-4D97-AF65-F5344CB8AC3E}">
        <p14:creationId xmlns:p14="http://schemas.microsoft.com/office/powerpoint/2010/main" val="134380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Etape9:Ajout d'un client Windows 10 dans active directory</a:t>
            </a:r>
            <a:br>
              <a:rPr lang="fr-FR" dirty="0"/>
            </a:b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76" y="1253331"/>
            <a:ext cx="5022413" cy="4351338"/>
          </a:xfrm>
        </p:spPr>
      </p:pic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changement d</a:t>
            </a:r>
            <a:r>
              <a:rPr lang="en-US" dirty="0"/>
              <a:t>’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genere</a:t>
            </a:r>
            <a:r>
              <a:rPr lang="en-US" dirty="0"/>
              <a:t> par </a:t>
            </a:r>
            <a:r>
              <a:rPr lang="en-US" dirty="0" err="1"/>
              <a:t>dhcp</a:t>
            </a:r>
            <a:r>
              <a:rPr lang="en-US" dirty="0"/>
              <a:t> server -&gt;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statique</a:t>
            </a:r>
            <a:r>
              <a:rPr lang="en-US" dirty="0"/>
              <a:t>.</a:t>
            </a:r>
          </a:p>
          <a:p>
            <a:r>
              <a:rPr lang="en-US" dirty="0"/>
              <a:t>Lier son </a:t>
            </a:r>
            <a:r>
              <a:rPr lang="en-US" dirty="0" err="1"/>
              <a:t>ip</a:t>
            </a:r>
            <a:r>
              <a:rPr lang="en-US" dirty="0"/>
              <a:t> au </a:t>
            </a:r>
            <a:r>
              <a:rPr lang="en-US" dirty="0" err="1"/>
              <a:t>dns</a:t>
            </a:r>
            <a:r>
              <a:rPr lang="en-US" dirty="0"/>
              <a:t> server </a:t>
            </a:r>
            <a:r>
              <a:rPr lang="en-US" dirty="0" err="1"/>
              <a:t>cree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windows server 2019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381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346200" cy="1325563"/>
          </a:xfrm>
        </p:spPr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  <a:t>Plan</a:t>
            </a:r>
            <a:endParaRPr lang="fr-FR" b="1" u="sng" dirty="0">
              <a:solidFill>
                <a:schemeClr val="accent5">
                  <a:lumMod val="50000"/>
                </a:schemeClr>
              </a:solidFill>
              <a:latin typeface="ACADEMY ENGRAVED LET PLAIN:1.0" panose="02000000000000000000" pitchFamily="2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31775" y="1221617"/>
            <a:ext cx="6142482" cy="560070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fr-FR" sz="7000" b="1" u="sng" dirty="0"/>
              <a:t> Introduction générale</a:t>
            </a:r>
          </a:p>
          <a:p>
            <a:pPr marL="0" indent="0">
              <a:buNone/>
            </a:pPr>
            <a:endParaRPr lang="fr-FR" sz="6000" b="1" u="sng" dirty="0"/>
          </a:p>
          <a:p>
            <a:pPr marL="0" indent="0">
              <a:buNone/>
            </a:pPr>
            <a:r>
              <a:rPr lang="fr-FR" sz="6000" b="1" u="sng" dirty="0"/>
              <a:t>I-Administration des systèmes</a:t>
            </a:r>
          </a:p>
          <a:p>
            <a:r>
              <a:rPr lang="fr-FR" dirty="0"/>
              <a:t>Serveur et administration </a:t>
            </a:r>
          </a:p>
          <a:p>
            <a:r>
              <a:rPr lang="fr-FR" dirty="0"/>
              <a:t>Objectifs</a:t>
            </a:r>
          </a:p>
          <a:p>
            <a:pPr marL="0" lvl="0" indent="0">
              <a:buNone/>
            </a:pPr>
            <a:r>
              <a:rPr lang="fr-FR" sz="5000" b="1" u="sng" dirty="0"/>
              <a:t>II-Windows Server et ses différents services</a:t>
            </a:r>
          </a:p>
          <a:p>
            <a:pPr lvl="0"/>
            <a:r>
              <a:rPr lang="fr-FR" dirty="0"/>
              <a:t>Windows server …………………………………………………………………………………………………………………………………….………</a:t>
            </a:r>
            <a:r>
              <a:rPr lang="fr-FR" b="1" dirty="0"/>
              <a:t>11</a:t>
            </a:r>
            <a:endParaRPr lang="fr-FR" dirty="0"/>
          </a:p>
          <a:p>
            <a:pPr lvl="0"/>
            <a:r>
              <a:rPr lang="fr-FR" dirty="0"/>
              <a:t>Active Directory………………………………………………………………………………………………………………………………………………</a:t>
            </a:r>
            <a:r>
              <a:rPr lang="fr-FR" b="1" dirty="0"/>
              <a:t>11</a:t>
            </a:r>
            <a:endParaRPr lang="fr-FR" dirty="0"/>
          </a:p>
          <a:p>
            <a:pPr lvl="0"/>
            <a:r>
              <a:rPr lang="fr-FR" dirty="0"/>
              <a:t>LDAP…………………………………………………………………………………………………………………………………………………….…………</a:t>
            </a:r>
            <a:r>
              <a:rPr lang="fr-FR" b="1" dirty="0"/>
              <a:t>12</a:t>
            </a:r>
            <a:endParaRPr lang="fr-FR" dirty="0"/>
          </a:p>
          <a:p>
            <a:pPr lvl="0"/>
            <a:r>
              <a:rPr lang="fr-FR" dirty="0"/>
              <a:t>Service de noms (DNS)……………………………………………………………………………………………………………………………………</a:t>
            </a:r>
            <a:r>
              <a:rPr lang="fr-FR" b="1" dirty="0"/>
              <a:t>12</a:t>
            </a:r>
            <a:endParaRPr lang="fr-FR" dirty="0"/>
          </a:p>
          <a:p>
            <a:pPr lvl="0"/>
            <a:r>
              <a:rPr lang="fr-FR" dirty="0"/>
              <a:t>Serveur DHCP ………………………………………………………………………………………………………………………………………..………</a:t>
            </a:r>
            <a:r>
              <a:rPr lang="fr-FR" b="1" dirty="0"/>
              <a:t>12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7371080" y="1150180"/>
            <a:ext cx="3474720" cy="813171"/>
          </a:xfrm>
        </p:spPr>
        <p:txBody>
          <a:bodyPr/>
          <a:lstStyle/>
          <a:p>
            <a:r>
              <a:rPr lang="en-US" sz="3600" u="sng" dirty="0">
                <a:solidFill>
                  <a:schemeClr val="tx1"/>
                </a:solidFill>
              </a:rPr>
              <a:t>III-</a:t>
            </a:r>
            <a:r>
              <a:rPr lang="en-US" sz="3600" u="sng" dirty="0" err="1">
                <a:solidFill>
                  <a:schemeClr val="tx1"/>
                </a:solidFill>
              </a:rPr>
              <a:t>Realisation</a:t>
            </a:r>
            <a:endParaRPr lang="en-US" sz="3600" u="sng" dirty="0">
              <a:solidFill>
                <a:schemeClr val="tx1"/>
              </a:solidFill>
            </a:endParaRPr>
          </a:p>
          <a:p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7318401" y="1749038"/>
            <a:ext cx="5183188" cy="461722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  <a:t>1-Installation du server</a:t>
            </a:r>
            <a:b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  <a:t>2-installation du core server:</a:t>
            </a:r>
            <a:b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  <a:t>3-installation de Windows 10 lab:</a:t>
            </a:r>
            <a:b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  <a:t>4-changement du hostname:</a:t>
            </a:r>
            <a:b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  <a:t>5-Powershell :</a:t>
            </a:r>
            <a:b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  <a:t>6-installation d'active directory:</a:t>
            </a:r>
            <a:b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  <a:t>7-installation LDAP:</a:t>
            </a:r>
            <a:b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  <a:t>8-Server core PowerShell:</a:t>
            </a:r>
            <a:b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  <a:t>9-ajout d'un client Windows 10 dans active directory:</a:t>
            </a:r>
            <a:b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  <a:t>10-ajout des utilisateur dans active directory:</a:t>
            </a:r>
            <a:b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  <a:t>11-limiter l'accès de l'utilisateur:</a:t>
            </a:r>
            <a:b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  <a:t>12-Partage de dossier:</a:t>
            </a:r>
            <a:b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  <a:t>13-GPO:</a:t>
            </a:r>
            <a:b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5900" dirty="0">
                <a:latin typeface="Arial" panose="020B0604020202020204" pitchFamily="34" charset="0"/>
                <a:cs typeface="Arial" panose="020B0604020202020204" pitchFamily="34" charset="0"/>
              </a:rPr>
              <a:t>14-DNS</a:t>
            </a:r>
          </a:p>
          <a:p>
            <a:pPr marL="0" indent="0">
              <a:buNone/>
            </a:pPr>
            <a:r>
              <a:rPr lang="en-US" dirty="0">
                <a:latin typeface="Abadi MT Condensed Light" panose="020B0306030101010103" pitchFamily="34" charset="77"/>
              </a:rPr>
              <a:t>15-DHCP</a:t>
            </a:r>
            <a:endParaRPr lang="fr-FR" dirty="0"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2552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verifie</a:t>
            </a:r>
            <a:r>
              <a:rPr lang="en-US" dirty="0"/>
              <a:t> par la </a:t>
            </a:r>
            <a:r>
              <a:rPr lang="en-US" dirty="0" err="1"/>
              <a:t>commande</a:t>
            </a:r>
            <a:r>
              <a:rPr lang="en-US" dirty="0"/>
              <a:t> ping.</a:t>
            </a:r>
            <a:br>
              <a:rPr lang="en-US" dirty="0"/>
            </a:b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5743"/>
            <a:ext cx="3436918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2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54" y="1825625"/>
            <a:ext cx="5073091" cy="4351338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 change </a:t>
            </a:r>
            <a:r>
              <a:rPr lang="en-US" dirty="0" err="1"/>
              <a:t>dans</a:t>
            </a:r>
            <a:r>
              <a:rPr lang="en-US" dirty="0"/>
              <a:t> les proprieties de </a:t>
            </a:r>
            <a:r>
              <a:rPr lang="en-US" dirty="0" err="1"/>
              <a:t>systeme</a:t>
            </a:r>
            <a:r>
              <a:rPr lang="en-US" dirty="0"/>
              <a:t> le </a:t>
            </a:r>
            <a:r>
              <a:rPr lang="en-US" dirty="0" err="1"/>
              <a:t>domaine</a:t>
            </a:r>
            <a:r>
              <a:rPr lang="en-US" dirty="0"/>
              <a:t> </a:t>
            </a:r>
          </a:p>
          <a:p>
            <a:r>
              <a:rPr lang="en-US" dirty="0"/>
              <a:t>On le </a:t>
            </a:r>
            <a:r>
              <a:rPr lang="en-US" dirty="0" err="1"/>
              <a:t>connecte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le </a:t>
            </a:r>
            <a:r>
              <a:rPr lang="en-US" dirty="0" err="1"/>
              <a:t>domaine</a:t>
            </a:r>
            <a:r>
              <a:rPr lang="en-US" dirty="0"/>
              <a:t> </a:t>
            </a:r>
            <a:r>
              <a:rPr lang="en-US" dirty="0" err="1"/>
              <a:t>cree</a:t>
            </a:r>
            <a:r>
              <a:rPr lang="en-US" dirty="0"/>
              <a:t> </a:t>
            </a:r>
            <a:r>
              <a:rPr lang="en-US" dirty="0" err="1"/>
              <a:t>precedement</a:t>
            </a:r>
            <a:r>
              <a:rPr lang="en-US" dirty="0"/>
              <a:t> </a:t>
            </a:r>
            <a:r>
              <a:rPr lang="en-US" dirty="0" err="1"/>
              <a:t>abatira.networks</a:t>
            </a:r>
            <a:r>
              <a:rPr lang="en-US" dirty="0"/>
              <a:t> 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1629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09960"/>
            <a:ext cx="5181600" cy="3582668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verifie</a:t>
            </a:r>
            <a:r>
              <a:rPr lang="en-US" dirty="0"/>
              <a:t> que </a:t>
            </a:r>
            <a:r>
              <a:rPr lang="en-US" dirty="0" err="1"/>
              <a:t>abatirauser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ajouter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</a:t>
            </a:r>
            <a:r>
              <a:rPr lang="en-US" dirty="0" err="1"/>
              <a:t>l’active</a:t>
            </a:r>
            <a:r>
              <a:rPr lang="en-US" dirty="0"/>
              <a:t> directory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523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latin typeface="+mn-lt"/>
                <a:ea typeface="+mn-ea"/>
                <a:cs typeface="+mn-cs"/>
              </a:rPr>
              <a:t>Etape</a:t>
            </a:r>
            <a:r>
              <a:rPr lang="en-US" sz="2400" dirty="0">
                <a:latin typeface="+mn-lt"/>
                <a:ea typeface="+mn-ea"/>
                <a:cs typeface="+mn-cs"/>
              </a:rPr>
              <a:t> 10:</a:t>
            </a:r>
            <a:r>
              <a:rPr lang="fr-FR" sz="2400" dirty="0">
                <a:latin typeface="+mn-lt"/>
                <a:ea typeface="+mn-ea"/>
                <a:cs typeface="+mn-cs"/>
              </a:rPr>
              <a:t>ajout des utilisateur dans active directory: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9" y="1476560"/>
            <a:ext cx="5181600" cy="3646796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3096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Changement</a:t>
            </a:r>
            <a:r>
              <a:rPr lang="en-US" dirty="0"/>
              <a:t> de group pour </a:t>
            </a:r>
            <a:r>
              <a:rPr lang="en-US" dirty="0" err="1"/>
              <a:t>l’user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551" y="1690688"/>
            <a:ext cx="5181600" cy="3308608"/>
          </a:xfrm>
        </p:spPr>
      </p:pic>
    </p:spTree>
    <p:extLst>
      <p:ext uri="{BB962C8B-B14F-4D97-AF65-F5344CB8AC3E}">
        <p14:creationId xmlns:p14="http://schemas.microsoft.com/office/powerpoint/2010/main" val="794771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Etape</a:t>
            </a:r>
            <a:r>
              <a:rPr lang="en-US" dirty="0"/>
              <a:t> 11: </a:t>
            </a:r>
            <a:r>
              <a:rPr lang="fr-FR" dirty="0"/>
              <a:t>limiter l'accès de l'utilisateur: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5368"/>
            <a:ext cx="5181600" cy="4171852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Limiter les </a:t>
            </a:r>
            <a:r>
              <a:rPr lang="en-US" dirty="0" err="1"/>
              <a:t>heures</a:t>
            </a:r>
            <a:r>
              <a:rPr lang="en-US" dirty="0"/>
              <a:t> de travail</a:t>
            </a:r>
          </a:p>
          <a:p>
            <a:r>
              <a:rPr lang="en-US" dirty="0"/>
              <a:t>Limiter les machines </a:t>
            </a:r>
            <a:r>
              <a:rPr lang="en-US" dirty="0" err="1"/>
              <a:t>ou</a:t>
            </a:r>
            <a:r>
              <a:rPr lang="en-US" dirty="0"/>
              <a:t> le user </a:t>
            </a:r>
            <a:r>
              <a:rPr lang="en-US" dirty="0" err="1"/>
              <a:t>peut</a:t>
            </a:r>
            <a:r>
              <a:rPr lang="en-US" dirty="0"/>
              <a:t> se connecter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6478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Etape</a:t>
            </a:r>
            <a:r>
              <a:rPr lang="en-US" dirty="0"/>
              <a:t> 12:</a:t>
            </a:r>
            <a:r>
              <a:rPr lang="fr-FR" dirty="0"/>
              <a:t>Partage de dossier: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7" y="1825625"/>
            <a:ext cx="5080545" cy="4351338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partager</a:t>
            </a:r>
            <a:r>
              <a:rPr lang="en-US" dirty="0"/>
              <a:t> des dossiers entre les </a:t>
            </a:r>
            <a:r>
              <a:rPr lang="en-US" dirty="0" err="1"/>
              <a:t>membres</a:t>
            </a:r>
            <a:r>
              <a:rPr lang="en-US" dirty="0"/>
              <a:t> de </a:t>
            </a:r>
            <a:r>
              <a:rPr lang="en-US" dirty="0" err="1"/>
              <a:t>domaine</a:t>
            </a:r>
            <a:endParaRPr lang="en-US" dirty="0"/>
          </a:p>
          <a:p>
            <a:r>
              <a:rPr lang="en-US" dirty="0"/>
              <a:t>On </a:t>
            </a:r>
            <a:r>
              <a:rPr lang="en-US" dirty="0" err="1"/>
              <a:t>peut</a:t>
            </a:r>
            <a:r>
              <a:rPr lang="en-US" dirty="0"/>
              <a:t> changer les permissions pour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administrateur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utilisateur</a:t>
            </a:r>
            <a:r>
              <a:rPr lang="en-US" dirty="0"/>
              <a:t> </a:t>
            </a:r>
            <a:r>
              <a:rPr lang="en-US" dirty="0" err="1"/>
              <a:t>concernant</a:t>
            </a:r>
            <a:r>
              <a:rPr lang="en-US" dirty="0"/>
              <a:t> le dossier </a:t>
            </a:r>
            <a:r>
              <a:rPr lang="en-US" dirty="0" err="1"/>
              <a:t>partage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091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Etape</a:t>
            </a:r>
            <a:r>
              <a:rPr lang="en-US" dirty="0"/>
              <a:t> 13:</a:t>
            </a:r>
            <a:r>
              <a:rPr lang="fr-FR" dirty="0"/>
              <a:t>GPO: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4504"/>
            <a:ext cx="5181600" cy="3593580"/>
          </a:xfrm>
        </p:spPr>
      </p:pic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75494"/>
            <a:ext cx="5181600" cy="3651600"/>
          </a:xfrm>
        </p:spPr>
      </p:pic>
    </p:spTree>
    <p:extLst>
      <p:ext uri="{BB962C8B-B14F-4D97-AF65-F5344CB8AC3E}">
        <p14:creationId xmlns:p14="http://schemas.microsoft.com/office/powerpoint/2010/main" val="748482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369" y="2583851"/>
            <a:ext cx="3711262" cy="2834886"/>
          </a:xfrm>
        </p:spPr>
      </p:pic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47296"/>
            <a:ext cx="5181600" cy="3707996"/>
          </a:xfrm>
        </p:spPr>
      </p:pic>
    </p:spTree>
    <p:extLst>
      <p:ext uri="{BB962C8B-B14F-4D97-AF65-F5344CB8AC3E}">
        <p14:creationId xmlns:p14="http://schemas.microsoft.com/office/powerpoint/2010/main" val="2329686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05035"/>
            <a:ext cx="5181600" cy="3792517"/>
          </a:xfrm>
        </p:spPr>
      </p:pic>
      <p:pic>
        <p:nvPicPr>
          <p:cNvPr id="7" name="Espace réservé du contenu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041" y="2621954"/>
            <a:ext cx="3657917" cy="2758679"/>
          </a:xfrm>
        </p:spPr>
      </p:pic>
    </p:spTree>
    <p:extLst>
      <p:ext uri="{BB962C8B-B14F-4D97-AF65-F5344CB8AC3E}">
        <p14:creationId xmlns:p14="http://schemas.microsoft.com/office/powerpoint/2010/main" val="2955535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222594" y="337351"/>
            <a:ext cx="5557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Introduction</a:t>
            </a:r>
            <a:endParaRPr lang="fr-FR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135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14:DNS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022237" y="1878891"/>
            <a:ext cx="4713302" cy="4351338"/>
          </a:xfrm>
        </p:spPr>
        <p:txBody>
          <a:bodyPr/>
          <a:lstStyle/>
          <a:p>
            <a:r>
              <a:rPr lang="en-US" dirty="0" err="1"/>
              <a:t>Lancement</a:t>
            </a:r>
            <a:r>
              <a:rPr lang="en-US" dirty="0"/>
              <a:t> du </a:t>
            </a:r>
            <a:r>
              <a:rPr lang="en-US" dirty="0" err="1"/>
              <a:t>serveur</a:t>
            </a:r>
            <a:r>
              <a:rPr lang="en-US" dirty="0"/>
              <a:t> core</a:t>
            </a:r>
          </a:p>
          <a:p>
            <a:r>
              <a:rPr lang="en-US" dirty="0" err="1"/>
              <a:t>Creer</a:t>
            </a:r>
            <a:r>
              <a:rPr lang="en-US" dirty="0"/>
              <a:t> le service DNS </a:t>
            </a:r>
            <a:r>
              <a:rPr lang="en-US" dirty="0" err="1"/>
              <a:t>en</a:t>
            </a:r>
            <a:r>
              <a:rPr lang="en-US" dirty="0"/>
              <a:t> core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29" y="1608486"/>
            <a:ext cx="5966977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78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18049" y="594805"/>
            <a:ext cx="4535749" cy="1095884"/>
          </a:xfrm>
        </p:spPr>
        <p:txBody>
          <a:bodyPr>
            <a:normAutofit/>
          </a:bodyPr>
          <a:lstStyle/>
          <a:p>
            <a:r>
              <a:rPr lang="fr-FR" sz="2400" dirty="0"/>
              <a:t>ajout de DNS forward lookup zone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94" y="1867825"/>
            <a:ext cx="4206605" cy="340643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495" y="2062583"/>
            <a:ext cx="5982218" cy="41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83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ajout de DNS reverse lookup zone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4" y="1690688"/>
            <a:ext cx="4543223" cy="3121009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46" y="2404060"/>
            <a:ext cx="5578323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09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29" y="1813379"/>
            <a:ext cx="5578323" cy="371888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220" y="1813379"/>
            <a:ext cx="5311600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73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ajout de DNS host Record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00" y="1690688"/>
            <a:ext cx="5117173" cy="4351338"/>
          </a:xfrm>
        </p:spPr>
      </p:pic>
    </p:spTree>
    <p:extLst>
      <p:ext uri="{BB962C8B-B14F-4D97-AF65-F5344CB8AC3E}">
        <p14:creationId xmlns:p14="http://schemas.microsoft.com/office/powerpoint/2010/main" val="525891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ajout d'un DNS web server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9" y="1536258"/>
            <a:ext cx="5278457" cy="435133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945" y="1647737"/>
            <a:ext cx="5105842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53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Creer</a:t>
            </a:r>
            <a:r>
              <a:rPr lang="en-US" dirty="0"/>
              <a:t> un host sous le nom de www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434" y="1690688"/>
            <a:ext cx="6068970" cy="4351338"/>
          </a:xfrm>
        </p:spPr>
      </p:pic>
    </p:spTree>
    <p:extLst>
      <p:ext uri="{BB962C8B-B14F-4D97-AF65-F5344CB8AC3E}">
        <p14:creationId xmlns:p14="http://schemas.microsoft.com/office/powerpoint/2010/main" val="3625870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Tester avec la </a:t>
            </a:r>
            <a:r>
              <a:rPr lang="en-US" dirty="0" err="1"/>
              <a:t>commande</a:t>
            </a:r>
            <a:r>
              <a:rPr lang="en-US" dirty="0"/>
              <a:t> ping </a:t>
            </a:r>
            <a:r>
              <a:rPr lang="en-US" dirty="0" err="1"/>
              <a:t>dans</a:t>
            </a:r>
            <a:r>
              <a:rPr lang="en-US" dirty="0"/>
              <a:t> le main et le core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" y="1915606"/>
            <a:ext cx="5436300" cy="393988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0746"/>
            <a:ext cx="5901656" cy="43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7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46" y="1909822"/>
            <a:ext cx="6805037" cy="3808071"/>
          </a:xfrm>
        </p:spPr>
      </p:pic>
    </p:spTree>
    <p:extLst>
      <p:ext uri="{BB962C8B-B14F-4D97-AF65-F5344CB8AC3E}">
        <p14:creationId xmlns:p14="http://schemas.microsoft.com/office/powerpoint/2010/main" val="2980048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ajout d'un MX Record dans DNS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84" y="1837963"/>
            <a:ext cx="4877223" cy="3863675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23" y="2660994"/>
            <a:ext cx="5585944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67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376039" y="541538"/>
            <a:ext cx="55751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Definitions</a:t>
            </a:r>
          </a:p>
          <a:p>
            <a:r>
              <a:rPr lang="en-US" sz="4400" b="1" dirty="0">
                <a:solidFill>
                  <a:schemeClr val="accent1"/>
                </a:solidFill>
              </a:rPr>
              <a:t> </a:t>
            </a:r>
            <a:endParaRPr lang="fr-FR" sz="4400" b="1" dirty="0">
              <a:solidFill>
                <a:schemeClr val="accent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17251" y="1535837"/>
            <a:ext cx="110171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Windows Server : </a:t>
            </a:r>
            <a:r>
              <a:rPr lang="fr-FR" dirty="0"/>
              <a:t>est un système d’exploitation pour serveur par Microsoft, il fournit toutes les capacités, fonctionnalités des mécanismes de fonctionnement d’un OS pour serveur standard.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Active Directory :</a:t>
            </a:r>
            <a:r>
              <a:rPr lang="fr-FR" dirty="0"/>
              <a:t>Un service d'annuaire créé par Microsoft a pour objectif premier de centraliser l'identification et l'authentification d'un réseau de postes Windows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LDAP:</a:t>
            </a:r>
            <a:r>
              <a:rPr lang="fr-FR" dirty="0"/>
              <a:t> s’agit d’un protocole d’accès aux informations. Il permet d’échanger des renseignements entre les annuaires compatibles au protocole.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DNS (Domain Name System): </a:t>
            </a:r>
            <a:r>
              <a:rPr lang="fr-FR" dirty="0"/>
              <a:t>est un serveur spécifiquement utilisé pour faire correspondre les noms d'hôte de sites Web (comme exemple.com) à leurs adresses IP ou de protocole Internet correspondantes.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protocole DHCP (Dynamic Host Configuration Protocol):</a:t>
            </a:r>
            <a:r>
              <a:rPr lang="fr-FR" dirty="0"/>
              <a:t> a pour but de fournir une adresse IP et un masque à tout périphérique réseau (station, serveur ou autre) qui en fait la demande. </a:t>
            </a:r>
          </a:p>
          <a:p>
            <a:endParaRPr lang="fr-FR" dirty="0"/>
          </a:p>
          <a:p>
            <a:pPr lvl="0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3045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0" y="609752"/>
            <a:ext cx="5250084" cy="5833427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90" y="1366008"/>
            <a:ext cx="6290454" cy="416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71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EB12-C9CA-A770-AD50-F21870D417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FR" sz="6700" b="1" dirty="0">
                <a:solidFill>
                  <a:schemeClr val="accent5">
                    <a:lumMod val="75000"/>
                  </a:schemeClr>
                </a:solidFill>
                <a:latin typeface="ACADEMY ENGRAVED LET PLAIN:1.0" panose="02000000000000000000" pitchFamily="2" charset="0"/>
              </a:rPr>
              <a:t>Etape 15</a:t>
            </a:r>
            <a:br>
              <a:rPr lang="en-FR" sz="8800" b="1" dirty="0">
                <a:solidFill>
                  <a:schemeClr val="accent5">
                    <a:lumMod val="75000"/>
                  </a:schemeClr>
                </a:solidFill>
                <a:latin typeface="ACADEMY ENGRAVED LET PLAIN:1.0" panose="02000000000000000000" pitchFamily="2" charset="0"/>
              </a:rPr>
            </a:br>
            <a:r>
              <a:rPr lang="en-FR" sz="8800" b="1" dirty="0">
                <a:solidFill>
                  <a:schemeClr val="accent5">
                    <a:lumMod val="75000"/>
                  </a:schemeClr>
                </a:solidFill>
                <a:latin typeface="ACADEMY ENGRAVED LET PLAIN:1.0" panose="02000000000000000000" pitchFamily="2" charset="0"/>
              </a:rPr>
              <a:t>Serveur Dhcp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23AA8-F5FC-7F44-8CCC-13CDB56D7E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CADEMY ENGRAVED LET PLAIN:1.0" panose="02000000000000000000" pitchFamily="2" charset="0"/>
              </a:rPr>
              <a:t>( Dynamic Host Configuration Protocol )</a:t>
            </a:r>
          </a:p>
        </p:txBody>
      </p:sp>
    </p:spTree>
    <p:extLst>
      <p:ext uri="{BB962C8B-B14F-4D97-AF65-F5344CB8AC3E}">
        <p14:creationId xmlns:p14="http://schemas.microsoft.com/office/powerpoint/2010/main" val="1619470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74BE57-0AA0-7039-35C5-3467CB0327DA}"/>
              </a:ext>
            </a:extLst>
          </p:cNvPr>
          <p:cNvSpPr txBox="1"/>
          <p:nvPr/>
        </p:nvSpPr>
        <p:spPr>
          <a:xfrm>
            <a:off x="377221" y="242708"/>
            <a:ext cx="8652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6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FR" sz="2400" b="1" dirty="0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  <a:t>A)-installation et configuration d'un DHCP serveur:</a:t>
            </a:r>
            <a:r>
              <a:rPr lang="en-FR" sz="2400" b="1" dirty="0">
                <a:solidFill>
                  <a:schemeClr val="accent5">
                    <a:lumMod val="50000"/>
                  </a:schemeClr>
                </a:solidFill>
                <a:effectLst/>
                <a:latin typeface="ACADEMY ENGRAVED LET PLAIN:1.0" panose="02000000000000000000" pitchFamily="2" charset="0"/>
              </a:rPr>
              <a:t> </a:t>
            </a:r>
            <a:endParaRPr lang="en-FR" sz="1600" b="1" dirty="0">
              <a:solidFill>
                <a:schemeClr val="accent5">
                  <a:lumMod val="50000"/>
                </a:schemeClr>
              </a:solidFill>
              <a:latin typeface="ACADEMY ENGRAVED LET PLAIN:1.0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61181-3A3F-BBEC-54E5-56BC2D114A92}"/>
              </a:ext>
            </a:extLst>
          </p:cNvPr>
          <p:cNvSpPr txBox="1"/>
          <p:nvPr/>
        </p:nvSpPr>
        <p:spPr>
          <a:xfrm>
            <a:off x="1721760" y="1396406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I</a:t>
            </a:r>
            <a:r>
              <a:rPr lang="en-FR" b="1" u="sng" dirty="0"/>
              <a:t>nstallation:</a:t>
            </a:r>
          </a:p>
          <a:p>
            <a:r>
              <a:rPr lang="en-FR" dirty="0"/>
              <a:t>                      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78BBF-157C-0DBE-B833-FE5571ABA0CE}"/>
              </a:ext>
            </a:extLst>
          </p:cNvPr>
          <p:cNvSpPr txBox="1"/>
          <p:nvPr/>
        </p:nvSpPr>
        <p:spPr>
          <a:xfrm>
            <a:off x="1779660" y="3059668"/>
            <a:ext cx="155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C</a:t>
            </a:r>
            <a:r>
              <a:rPr lang="en-FR" b="1" u="sng" dirty="0"/>
              <a:t>onfiguration: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9ED149-454F-1625-2D9E-CEDAD0A33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833" y="2158461"/>
            <a:ext cx="7210095" cy="575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D5F40D-BC67-FD22-68FC-D4446028F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446" y="4644888"/>
            <a:ext cx="10131972" cy="537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B50AD6-B363-7E5D-FC9D-78B309B73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446" y="5626720"/>
            <a:ext cx="10507538" cy="5573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8B5BFF-541A-8A63-BFBF-3356EFB6C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446" y="3705711"/>
            <a:ext cx="10658599" cy="66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60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4CF7C5-D7E6-0818-1C45-968BFE599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4225"/>
          <a:stretch/>
        </p:blipFill>
        <p:spPr>
          <a:xfrm>
            <a:off x="168462" y="539750"/>
            <a:ext cx="11855075" cy="5446713"/>
          </a:xfrm>
        </p:spPr>
      </p:pic>
    </p:spTree>
    <p:extLst>
      <p:ext uri="{BB962C8B-B14F-4D97-AF65-F5344CB8AC3E}">
        <p14:creationId xmlns:p14="http://schemas.microsoft.com/office/powerpoint/2010/main" val="283174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BF6C96-0B0E-02D2-B742-1D08399A2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966"/>
          <a:stretch/>
        </p:blipFill>
        <p:spPr>
          <a:xfrm>
            <a:off x="615950" y="262945"/>
            <a:ext cx="10960100" cy="65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86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D9292-8E3F-13E5-7431-49BEE7AB3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62" y="284956"/>
            <a:ext cx="4891088" cy="792162"/>
          </a:xfrm>
        </p:spPr>
        <p:txBody>
          <a:bodyPr>
            <a:noAutofit/>
          </a:bodyPr>
          <a:lstStyle/>
          <a:p>
            <a:r>
              <a:rPr lang="fr-FR" sz="2400" b="1" dirty="0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  <a:t>B)-DHCP server default </a:t>
            </a:r>
            <a:r>
              <a:rPr lang="fr-FR" sz="2400" b="1" dirty="0" err="1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  <a:t>getaway</a:t>
            </a:r>
            <a:r>
              <a:rPr lang="fr-FR" sz="2400" b="1" dirty="0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  <a:t>:</a:t>
            </a:r>
            <a:r>
              <a:rPr lang="en-FR" sz="2400" b="1" dirty="0">
                <a:solidFill>
                  <a:schemeClr val="accent5">
                    <a:lumMod val="50000"/>
                  </a:schemeClr>
                </a:solidFill>
                <a:effectLst/>
                <a:latin typeface="ACADEMY ENGRAVED LET PLAIN:1.0" panose="02000000000000000000" pitchFamily="2" charset="0"/>
              </a:rPr>
              <a:t> </a:t>
            </a:r>
            <a:endParaRPr lang="en-FR" sz="2400" b="1" dirty="0">
              <a:solidFill>
                <a:schemeClr val="accent5">
                  <a:lumMod val="50000"/>
                </a:schemeClr>
              </a:solidFill>
              <a:latin typeface="ACADEMY ENGRAVED LET PLAIN:1.0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0E268-3A76-5E67-1630-ED5732C5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1077118"/>
            <a:ext cx="11996738" cy="53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64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5AD0E2-52A4-5629-DEE6-5DD1E0D22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43" y="990283"/>
            <a:ext cx="12040514" cy="5324792"/>
          </a:xfrm>
        </p:spPr>
      </p:pic>
    </p:spTree>
    <p:extLst>
      <p:ext uri="{BB962C8B-B14F-4D97-AF65-F5344CB8AC3E}">
        <p14:creationId xmlns:p14="http://schemas.microsoft.com/office/powerpoint/2010/main" val="3516783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0353DA-5E44-F3E2-3890-9092C361C3BA}"/>
              </a:ext>
            </a:extLst>
          </p:cNvPr>
          <p:cNvSpPr txBox="1"/>
          <p:nvPr/>
        </p:nvSpPr>
        <p:spPr>
          <a:xfrm>
            <a:off x="500062" y="371475"/>
            <a:ext cx="477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  <a:t>C)-Change DNS server </a:t>
            </a:r>
            <a:r>
              <a:rPr lang="fr-FR" sz="2400" b="1" dirty="0" err="1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  <a:t>getaway</a:t>
            </a:r>
            <a:r>
              <a:rPr lang="en-FR" sz="2400" b="1" dirty="0">
                <a:solidFill>
                  <a:schemeClr val="accent5">
                    <a:lumMod val="50000"/>
                  </a:schemeClr>
                </a:solidFill>
                <a:effectLst/>
                <a:latin typeface="ACADEMY ENGRAVED LET PLAIN:1.0" panose="02000000000000000000" pitchFamily="2" charset="0"/>
              </a:rPr>
              <a:t> : </a:t>
            </a:r>
            <a:endParaRPr lang="en-FR" sz="2400" b="1" dirty="0">
              <a:solidFill>
                <a:schemeClr val="accent5">
                  <a:lumMod val="50000"/>
                </a:schemeClr>
              </a:solidFill>
              <a:latin typeface="ACADEMY ENGRAVED LET PLAIN:1.0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9F944-2212-D255-146C-91180BED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1" y="1018877"/>
            <a:ext cx="12130197" cy="521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78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318A7C-A556-0201-BB05-2A7489BAD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20" y="869155"/>
            <a:ext cx="11900959" cy="5119690"/>
          </a:xfrm>
        </p:spPr>
      </p:pic>
    </p:spTree>
    <p:extLst>
      <p:ext uri="{BB962C8B-B14F-4D97-AF65-F5344CB8AC3E}">
        <p14:creationId xmlns:p14="http://schemas.microsoft.com/office/powerpoint/2010/main" val="254846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C3A5FA-77E3-F2C2-8F27-8854146092C0}"/>
              </a:ext>
            </a:extLst>
          </p:cNvPr>
          <p:cNvSpPr txBox="1"/>
          <p:nvPr/>
        </p:nvSpPr>
        <p:spPr>
          <a:xfrm>
            <a:off x="528637" y="371475"/>
            <a:ext cx="31854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  <a:t>D)-DHCP Scope:</a:t>
            </a:r>
            <a:b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</a:br>
            <a:endParaRPr lang="en-FR" sz="3200" b="1" dirty="0">
              <a:solidFill>
                <a:schemeClr val="accent5">
                  <a:lumMod val="50000"/>
                </a:schemeClr>
              </a:solidFill>
              <a:latin typeface="ACADEMY ENGRAVED LET PLAIN:1.0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183D-63F3-6E77-910B-FD3D7C3E7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757"/>
            <a:ext cx="12192000" cy="52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85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30315" y="541538"/>
            <a:ext cx="529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Changer le Hostname: 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077" y="1213744"/>
            <a:ext cx="6500423" cy="123454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077" y="3462820"/>
            <a:ext cx="6515665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149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2A0032-3E4E-D6BE-2A4F-7F02129A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4257676" cy="552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C55858-2342-F804-9342-B923D5718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6" y="514350"/>
            <a:ext cx="4030787" cy="5529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F54A58-01AE-6E5E-C597-5E97E374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834" y="514350"/>
            <a:ext cx="4160166" cy="552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92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A18F7-4FFA-007C-4714-E240E85C9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62" y="379413"/>
            <a:ext cx="10515600" cy="1325563"/>
          </a:xfrm>
        </p:spPr>
        <p:txBody>
          <a:bodyPr>
            <a:normAutofit/>
          </a:bodyPr>
          <a:lstStyle/>
          <a:p>
            <a:r>
              <a:rPr lang="fr-FR" sz="3600" b="1" dirty="0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  <a:t>E)-Backup and Restore DHCP serveur:</a:t>
            </a:r>
            <a:br>
              <a:rPr lang="fr-FR" sz="3600" b="1" dirty="0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</a:br>
            <a:endParaRPr lang="en-FR" sz="3600" b="1" dirty="0">
              <a:solidFill>
                <a:schemeClr val="accent5">
                  <a:lumMod val="50000"/>
                </a:schemeClr>
              </a:solidFill>
              <a:latin typeface="ACADEMY ENGRAVED LET PLAIN:1.0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62757-165C-361A-AAF7-3A85A374D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" y="1285935"/>
            <a:ext cx="11882438" cy="5075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F5C6D0-EAC3-63F9-C42D-A0222F2C2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234" y="2611498"/>
            <a:ext cx="3660465" cy="397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125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2D67AD-4B58-8824-A8BB-F578CA757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7" y="675481"/>
            <a:ext cx="4663218" cy="55070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808250-23EA-D34E-0A9A-86DE925F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975" y="0"/>
            <a:ext cx="4584700" cy="4876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1A3F18-5FF7-C277-0B84-947F51EAA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300" y="1981200"/>
            <a:ext cx="4584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0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B279F6-094A-F7A8-6891-C891BEFFA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7262"/>
            <a:ext cx="12192000" cy="52387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FA2C09-2054-9675-BFA7-31DFF1909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45210" y="0"/>
            <a:ext cx="3590144" cy="2286000"/>
          </a:xfrm>
        </p:spPr>
      </p:pic>
    </p:spTree>
    <p:extLst>
      <p:ext uri="{BB962C8B-B14F-4D97-AF65-F5344CB8AC3E}">
        <p14:creationId xmlns:p14="http://schemas.microsoft.com/office/powerpoint/2010/main" val="37895389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16062A-20CF-CA90-FB10-24F07AFBB87D}"/>
              </a:ext>
            </a:extLst>
          </p:cNvPr>
          <p:cNvSpPr txBox="1"/>
          <p:nvPr/>
        </p:nvSpPr>
        <p:spPr>
          <a:xfrm>
            <a:off x="585788" y="400050"/>
            <a:ext cx="5852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  <a:t>F)-</a:t>
            </a:r>
            <a:r>
              <a:rPr lang="fr-FR" sz="2800" b="1" dirty="0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  <a:t>MAC </a:t>
            </a:r>
            <a:r>
              <a:rPr lang="fr-FR" sz="2800" b="1" dirty="0" err="1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  <a:t>adress</a:t>
            </a:r>
            <a:r>
              <a:rPr lang="fr-FR" sz="2800" b="1" dirty="0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  <a:t> filtre management : </a:t>
            </a:r>
            <a:endParaRPr lang="en-FR" sz="2800" b="1" dirty="0">
              <a:solidFill>
                <a:schemeClr val="accent5">
                  <a:lumMod val="50000"/>
                </a:schemeClr>
              </a:solidFill>
              <a:latin typeface="ACADEMY ENGRAVED LET PLAIN:1.0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0CEE6-1269-D8CC-BA37-E4993D6B7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341983"/>
            <a:ext cx="11906250" cy="5115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4A2A5-5C2F-05C9-92A9-A62ECD801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12" y="3429000"/>
            <a:ext cx="55118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42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512D1F-B166-88E4-47BF-A83C9A10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596"/>
            <a:ext cx="12006262" cy="515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84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81D410-C800-0787-222D-E3830CD0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4" y="1528763"/>
            <a:ext cx="11951201" cy="40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906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C979E-A384-F77E-51D4-D322D431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80CE4-BDCC-DBD0-A41F-98CE9C87F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1782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50416" y="470517"/>
            <a:ext cx="558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Configurer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ladresse</a:t>
            </a:r>
            <a:r>
              <a:rPr lang="en-US" b="1" dirty="0">
                <a:solidFill>
                  <a:schemeClr val="accent1"/>
                </a:solidFill>
              </a:rPr>
              <a:t> IP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33" y="1037370"/>
            <a:ext cx="6058425" cy="480101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041" y="1037370"/>
            <a:ext cx="3169551" cy="559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7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2" y="801130"/>
            <a:ext cx="5749565" cy="527349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257" y="519165"/>
            <a:ext cx="5786842" cy="5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40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3" y="1264235"/>
            <a:ext cx="6628454" cy="43437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25623" y="514905"/>
            <a:ext cx="450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Installation AD DS :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1" y="2078611"/>
            <a:ext cx="5182049" cy="218713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85" y="3172176"/>
            <a:ext cx="6117427" cy="33412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155402" y="2549128"/>
            <a:ext cx="356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Configuration Core Server</a:t>
            </a:r>
            <a:endParaRPr lang="fr-FR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826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50" y="1682260"/>
            <a:ext cx="5240224" cy="282759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39697" y="994299"/>
            <a:ext cx="532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Configurer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Adresse</a:t>
            </a:r>
            <a:r>
              <a:rPr lang="en-US" b="1" dirty="0">
                <a:solidFill>
                  <a:schemeClr val="accent1"/>
                </a:solidFill>
              </a:rPr>
              <a:t> IP et </a:t>
            </a:r>
            <a:r>
              <a:rPr lang="en-US" b="1" dirty="0" err="1">
                <a:solidFill>
                  <a:schemeClr val="accent1"/>
                </a:solidFill>
              </a:rPr>
              <a:t>Ajouter</a:t>
            </a:r>
            <a:r>
              <a:rPr lang="en-US" b="1" dirty="0">
                <a:solidFill>
                  <a:schemeClr val="accent1"/>
                </a:solidFill>
              </a:rPr>
              <a:t> DNS </a:t>
            </a:r>
            <a:r>
              <a:rPr lang="en-US" b="1" dirty="0" err="1">
                <a:solidFill>
                  <a:schemeClr val="accent1"/>
                </a:solidFill>
              </a:rPr>
              <a:t>Serveur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038" y="1682259"/>
            <a:ext cx="5829341" cy="282759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974672" y="1003177"/>
            <a:ext cx="554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Rejoindre</a:t>
            </a:r>
            <a:r>
              <a:rPr lang="en-US" b="1" dirty="0">
                <a:solidFill>
                  <a:schemeClr val="accent1"/>
                </a:solidFill>
              </a:rPr>
              <a:t> le Domaine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38" y="4986795"/>
            <a:ext cx="6153432" cy="11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48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652</Words>
  <Application>Microsoft Macintosh PowerPoint</Application>
  <PresentationFormat>Widescreen</PresentationFormat>
  <Paragraphs>85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Abadi MT Condensed Light</vt:lpstr>
      <vt:lpstr>ACADEMY ENGRAVED LET PLAIN:1.0</vt:lpstr>
      <vt:lpstr>Arial</vt:lpstr>
      <vt:lpstr>Calibri</vt:lpstr>
      <vt:lpstr>Calibri Light</vt:lpstr>
      <vt:lpstr>Office Theme</vt:lpstr>
      <vt:lpstr>PowerPoint Presentation</vt:lpstr>
      <vt:lpstr>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Installation de ldap</vt:lpstr>
      <vt:lpstr>PowerPoint Presentation</vt:lpstr>
      <vt:lpstr>L installation va se lancer .</vt:lpstr>
      <vt:lpstr>Ainsi , on finit l’installation de l Active Directory Lightweight Directory Services .</vt:lpstr>
      <vt:lpstr>On se connecte sur le path de LDAP </vt:lpstr>
      <vt:lpstr>En ouvrant Administrator Windows power shell , on saisit la commande ldp pour s’assurer </vt:lpstr>
      <vt:lpstr>Etape9:Ajout d'un client Windows 10 dans active directory </vt:lpstr>
      <vt:lpstr>PowerPoint Presentation</vt:lpstr>
      <vt:lpstr>PowerPoint Presentation</vt:lpstr>
      <vt:lpstr>PowerPoint Presentation</vt:lpstr>
      <vt:lpstr>Etape 10:ajout des utilisateur dans active directory:</vt:lpstr>
      <vt:lpstr>PowerPoint Presentation</vt:lpstr>
      <vt:lpstr>Etape 11: limiter l'accès de l'utilisateur:</vt:lpstr>
      <vt:lpstr>Etape 12:Partage de dossier:</vt:lpstr>
      <vt:lpstr>Etape 13:GPO:</vt:lpstr>
      <vt:lpstr>PowerPoint Presentation</vt:lpstr>
      <vt:lpstr>PowerPoint Presentation</vt:lpstr>
      <vt:lpstr>Etape 14:DNS</vt:lpstr>
      <vt:lpstr>ajout de DNS forward lookup zone</vt:lpstr>
      <vt:lpstr>ajout de DNS reverse lookup zone</vt:lpstr>
      <vt:lpstr>PowerPoint Presentation</vt:lpstr>
      <vt:lpstr>ajout de DNS host Record</vt:lpstr>
      <vt:lpstr>ajout d'un DNS web server</vt:lpstr>
      <vt:lpstr>Creer un host sous le nom de www</vt:lpstr>
      <vt:lpstr>Tester avec la commande ping dans le main et le core</vt:lpstr>
      <vt:lpstr>PowerPoint Presentation</vt:lpstr>
      <vt:lpstr>ajout d'un MX Record dans DNS</vt:lpstr>
      <vt:lpstr>PowerPoint Presentation</vt:lpstr>
      <vt:lpstr>Etape 15 Serveur Dhcp</vt:lpstr>
      <vt:lpstr>PowerPoint Presentation</vt:lpstr>
      <vt:lpstr>PowerPoint Presentation</vt:lpstr>
      <vt:lpstr>PowerPoint Presentation</vt:lpstr>
      <vt:lpstr>B)-DHCP server default getaway: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E)-Backup and Restore DHCP serveur: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2022-07-04T21:52:41Z</dcterms:created>
  <dcterms:modified xsi:type="dcterms:W3CDTF">2022-07-05T09:45:51Z</dcterms:modified>
</cp:coreProperties>
</file>